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9601200" cx="7315200"/>
  <p:notesSz cx="6858000" cy="9144000"/>
  <p:embeddedFontLst>
    <p:embeddedFont>
      <p:font typeface="Halant"/>
      <p:regular r:id="rId13"/>
      <p:bold r:id="rId14"/>
    </p:embeddedFont>
    <p:embeddedFont>
      <p:font typeface="Inter SemiBold"/>
      <p:regular r:id="rId15"/>
      <p:bold r:id="rId16"/>
      <p:italic r:id="rId17"/>
      <p:boldItalic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9EB358F-E19A-4839-9293-3E8E646EACE1}">
  <a:tblStyle styleId="{E9EB358F-E19A-4839-9293-3E8E646EACE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122EECB-F305-40F6-A7E8-63BE8EB275F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regular.fntdata"/><Relationship Id="rId12" Type="http://schemas.openxmlformats.org/officeDocument/2006/relationships/slide" Target="slides/slide6.xml"/><Relationship Id="rId15" Type="http://schemas.openxmlformats.org/officeDocument/2006/relationships/font" Target="fonts/InterSemiBold-regular.fntdata"/><Relationship Id="rId14" Type="http://schemas.openxmlformats.org/officeDocument/2006/relationships/font" Target="fonts/Halant-bold.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Inter-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41302d03de_0_34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41302d03de_0_3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5ddd179a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5ddd179a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f48e5eb0f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f48e5eb0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f48e5eb0f_0_54: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f48e5eb0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5f48e5eb0f_0_108: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5f48e5eb0f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f48e5eb0f_0_164: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5f48e5eb0f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The Mughal Empire</a:t>
            </a:r>
            <a:endParaRPr sz="18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6" name="Google Shape;56;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7" name="Google Shape;57;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58" name="Google Shape;58;p13"/>
          <p:cNvGraphicFramePr/>
          <p:nvPr/>
        </p:nvGraphicFramePr>
        <p:xfrm>
          <a:off x="331122" y="1497079"/>
          <a:ext cx="3000000" cy="3000000"/>
        </p:xfrm>
        <a:graphic>
          <a:graphicData uri="http://schemas.openxmlformats.org/drawingml/2006/table">
            <a:tbl>
              <a:tblPr>
                <a:noFill/>
                <a:tableStyleId>{E9EB358F-E19A-4839-9293-3E8E646EACE1}</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Mughal Empire began with Babur, a Chagatai Turkic prince and descendant of both Genghis Khan and Timur. Originally from Central Asia, Babur turned his military ambitions southward after being pushed out of his homeland. In 1526, he defeated the Delhi Sultanate at the First Battle of Panipat using superior military tactics and emerging gunpowder technology.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Although he succeeded in establishing control over parts of northern India, Babur’s rule did not yet constitute a centralized empire. That task would be left to his grandson, Akbar.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Akbar ascended the throne in 1556 at the age of thirteen and quickly proved himself as both a military strategist and a skilled administrator. One of Akbar’s greatest achievements was his approach to religious tolerance. Aware that the majority of his subjects were Hindu, he abolished the </a:t>
                      </a:r>
                      <a:r>
                        <a:rPr i="1" lang="en" sz="1100">
                          <a:solidFill>
                            <a:schemeClr val="dk1"/>
                          </a:solidFill>
                          <a:latin typeface="Inter"/>
                          <a:ea typeface="Inter"/>
                          <a:cs typeface="Inter"/>
                          <a:sym typeface="Inter"/>
                        </a:rPr>
                        <a:t>jizya</a:t>
                      </a:r>
                      <a:r>
                        <a:rPr lang="en" sz="1100">
                          <a:solidFill>
                            <a:schemeClr val="dk1"/>
                          </a:solidFill>
                          <a:latin typeface="Inter"/>
                          <a:ea typeface="Inter"/>
                          <a:cs typeface="Inter"/>
                          <a:sym typeface="Inter"/>
                        </a:rPr>
                        <a:t>, a tax historically imposed on non-Muslims, and ended the forced conversion of prisoners of war to Islam. Rather than enforce religious uniformity, Akbar promoted pluralism. </a:t>
                      </a:r>
                      <a:r>
                        <a:rPr b="1" lang="en" sz="1100">
                          <a:solidFill>
                            <a:schemeClr val="dk1"/>
                          </a:solidFill>
                          <a:latin typeface="Inter"/>
                          <a:ea typeface="Inter"/>
                          <a:cs typeface="Inter"/>
                          <a:sym typeface="Inter"/>
                        </a:rPr>
                        <a:t>(B)</a:t>
                      </a:r>
                      <a:r>
                        <a:rPr lang="en" sz="1100">
                          <a:solidFill>
                            <a:schemeClr val="dk1"/>
                          </a:solidFill>
                          <a:latin typeface="Inter"/>
                          <a:ea typeface="Inter"/>
                          <a:cs typeface="Inter"/>
                          <a:sym typeface="Inter"/>
                        </a:rPr>
                        <a:t> He invited representatives from a wide range of faiths—Muslim, Hindu, Jain, Christian, Buddhist, Zoroastrian, and Jewish—to debate philosophy and ethics in his house of worship. In time, he even created a new syncretic religious movement, Din-i Ilahi (“Faith of the Divine”), which blended elements of various faiths. Although it never gained widespread support, this religious experimentation highlighted Akbar’s commitment to maintaining stability through inclusion. </a:t>
                      </a:r>
                      <a:r>
                        <a:rPr b="1" lang="en" sz="1100">
                          <a:solidFill>
                            <a:schemeClr val="dk1"/>
                          </a:solidFill>
                          <a:latin typeface="Inter"/>
                          <a:ea typeface="Inter"/>
                          <a:cs typeface="Inter"/>
                          <a:sym typeface="Inter"/>
                        </a:rPr>
                        <a:t>(C)</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Politically, Akbar established a strong centralized bureaucracy. He forged strategic alliances with the powerful Rajputs—Hindu warrior clans of northwestern India—often accepting their daughters in marriage and awarding them governorships in exchange for loyalty and military support. </a:t>
                      </a:r>
                      <a:r>
                        <a:rPr b="1" lang="en" sz="1100">
                          <a:solidFill>
                            <a:schemeClr val="dk1"/>
                          </a:solidFill>
                          <a:latin typeface="Inter"/>
                          <a:ea typeface="Inter"/>
                          <a:cs typeface="Inter"/>
                          <a:sym typeface="Inter"/>
                        </a:rPr>
                        <a:t>(D)</a:t>
                      </a:r>
                      <a:r>
                        <a:rPr lang="en" sz="1100">
                          <a:solidFill>
                            <a:schemeClr val="dk1"/>
                          </a:solidFill>
                          <a:latin typeface="Inter"/>
                          <a:ea typeface="Inter"/>
                          <a:cs typeface="Inter"/>
                          <a:sym typeface="Inter"/>
                        </a:rPr>
                        <a:t> Those who accepted Mughal rule were rewarded; those who resisted were crushed. Akbar streamlined the imperial military into a formal rank system and conducted regular audits to ensure the loyalty and effectiveness of his officers By implementing a standardized system of land revenue assessment—often collected by local elites known as zamindars—and regulating civil administration, Akbar built a more efficient government that reduced corruption and limited the exploitation of peasants. </a:t>
                      </a:r>
                      <a:r>
                        <a:rPr b="1" lang="en" sz="1100">
                          <a:solidFill>
                            <a:schemeClr val="dk1"/>
                          </a:solidFill>
                          <a:latin typeface="Inter"/>
                          <a:ea typeface="Inter"/>
                          <a:cs typeface="Inter"/>
                          <a:sym typeface="Inter"/>
                        </a:rPr>
                        <a:t>(E)</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How did Babur’s use of gunpowder contribute to the early expansion of Mughal rule?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How did Akbar’s policy of religious tolerance help him to consolidate power?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did Akbar’s creation of Din-i Ilahi reveal about his approach to governing a diverse population?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did Akbar’s alliances with Rajputs and use of zamindars strengthen imperial authority?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How did Akbar balance military power and political cooperation to maintain control?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25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9" name="Google Shape;59;p13"/>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60" name="Google Shape;60;p13"/>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
        <p:nvSpPr>
          <p:cNvPr id="61" name="Google Shape;61;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2300">
                <a:solidFill>
                  <a:schemeClr val="dk1"/>
                </a:solidFill>
                <a:latin typeface="Halant"/>
                <a:ea typeface="Halant"/>
                <a:cs typeface="Halant"/>
                <a:sym typeface="Halant"/>
              </a:rPr>
              <a:t>What is the Context? - The Mughal Empire </a:t>
            </a:r>
            <a:endParaRPr sz="2300">
              <a:solidFill>
                <a:schemeClr val="dk1"/>
              </a:solidFill>
              <a:latin typeface="Halant"/>
              <a:ea typeface="Halant"/>
              <a:cs typeface="Halant"/>
              <a:sym typeface="Halant"/>
            </a:endParaRPr>
          </a:p>
        </p:txBody>
      </p:sp>
      <p:pic>
        <p:nvPicPr>
          <p:cNvPr id="67" name="Google Shape;67;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8" name="Google Shape;68;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69" name="Google Shape;69;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70" name="Google Shape;70;p14"/>
          <p:cNvGraphicFramePr/>
          <p:nvPr/>
        </p:nvGraphicFramePr>
        <p:xfrm>
          <a:off x="359097" y="1667654"/>
          <a:ext cx="3000000" cy="3000000"/>
        </p:xfrm>
        <a:graphic>
          <a:graphicData uri="http://schemas.openxmlformats.org/drawingml/2006/table">
            <a:tbl>
              <a:tblPr>
                <a:noFill/>
                <a:tableStyleId>{E9EB358F-E19A-4839-9293-3E8E646EACE1}</a:tableStyleId>
              </a:tblPr>
              <a:tblGrid>
                <a:gridCol w="4525625"/>
                <a:gridCol w="2127325"/>
              </a:tblGrid>
              <a:tr h="6997875">
                <a:tc>
                  <a:txBody>
                    <a:bodyPr/>
                    <a:lstStyle/>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Shah Jahan, who ruled from 1628 to 1658, continued expanding the Mughal Empire through military campaigns and by forcing neighboring states to pay tribute. However, he is best remembered for using monumental architecture to display imperial power and reinforce his legitimacy. His reign saw the construction of the Taj Mahal, a stunning white marble mausoleum built in memory of his wife, which symbolized both personal devotion and the wealth of the empire. </a:t>
                      </a:r>
                      <a:r>
                        <a:rPr b="1" lang="en" sz="1200">
                          <a:solidFill>
                            <a:schemeClr val="dk1"/>
                          </a:solidFill>
                          <a:latin typeface="Inter"/>
                          <a:ea typeface="Inter"/>
                          <a:cs typeface="Inter"/>
                          <a:sym typeface="Inter"/>
                        </a:rPr>
                        <a:t>(F)</a:t>
                      </a:r>
                      <a:r>
                        <a:rPr lang="en" sz="1200">
                          <a:solidFill>
                            <a:schemeClr val="dk1"/>
                          </a:solidFill>
                          <a:latin typeface="Inter"/>
                          <a:ea typeface="Inter"/>
                          <a:cs typeface="Inter"/>
                          <a:sym typeface="Inter"/>
                        </a:rPr>
                        <a:t> He also commissioned major mosques and grand forts in Agra and Delhi, including the Red Fort and the Jami Masjid, some of the most impressive Islamic structures in India.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Aurangzeb, who ruled from 1658 to 1707, expanded the empire to its greatest geographic extent. Yet, unlike Akbar or Shah Jahan, Aurangzeb was deeply conservative and rigidly Islamic. He reversed the policies of religious tolerance by banning Hindu festivals, reimposing the </a:t>
                      </a:r>
                      <a:r>
                        <a:rPr i="1" lang="en" sz="1200">
                          <a:solidFill>
                            <a:schemeClr val="dk1"/>
                          </a:solidFill>
                          <a:latin typeface="Inter"/>
                          <a:ea typeface="Inter"/>
                          <a:cs typeface="Inter"/>
                          <a:sym typeface="Inter"/>
                        </a:rPr>
                        <a:t>jizya</a:t>
                      </a:r>
                      <a:r>
                        <a:rPr i="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tax, and ordering the destruction of Hindu schools and temples. The Sikh community, which had emerged in northern India during this period, was harshly persecuted. Aurangzeb also outlawed music, dance, and gambling at court, and mandated that court performers either marry or leave the empire altogether. </a:t>
                      </a:r>
                      <a:r>
                        <a:rPr b="1" lang="en" sz="1200">
                          <a:solidFill>
                            <a:schemeClr val="dk1"/>
                          </a:solidFill>
                          <a:latin typeface="Inter"/>
                          <a:ea typeface="Inter"/>
                          <a:cs typeface="Inter"/>
                          <a:sym typeface="Inter"/>
                        </a:rPr>
                        <a:t>(G)</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While his devotion to Islamic orthodoxy won support from conservative scholars, it alienated the Hindu majority and weakened internal alliances. Financially, his policies were unsustainable: overtaxed peasants were impoverished, and the empire could no longer afford the stipends owed to its many ranked officials. Rebellions spread across the empire, and regional leaders began asserting their independence. </a:t>
                      </a:r>
                      <a:r>
                        <a:rPr b="1" lang="en" sz="1200">
                          <a:solidFill>
                            <a:schemeClr val="dk1"/>
                          </a:solidFill>
                          <a:latin typeface="Inter"/>
                          <a:ea typeface="Inter"/>
                          <a:cs typeface="Inter"/>
                          <a:sym typeface="Inter"/>
                        </a:rPr>
                        <a:t>(H)</a:t>
                      </a:r>
                      <a:r>
                        <a:rPr lang="en" sz="1200">
                          <a:solidFill>
                            <a:schemeClr val="dk1"/>
                          </a:solidFill>
                          <a:latin typeface="Inter"/>
                          <a:ea typeface="Inter"/>
                          <a:cs typeface="Inter"/>
                          <a:sym typeface="Inter"/>
                        </a:rPr>
                        <a:t> Aurangzeb’s reign, though marked by military expansion, sowed the seeds of fragmentation ultimately leading to the decline of the empire in the mid nineteenth century.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chemeClr val="dk1"/>
                          </a:solidFill>
                          <a:latin typeface="Inter"/>
                          <a:ea typeface="Inter"/>
                          <a:cs typeface="Inter"/>
                          <a:sym typeface="Inter"/>
                        </a:rPr>
                        <a:t>F</a:t>
                      </a:r>
                      <a:r>
                        <a:rPr lang="en" sz="1200">
                          <a:solidFill>
                            <a:schemeClr val="dk1"/>
                          </a:solidFill>
                          <a:latin typeface="Inter"/>
                          <a:ea typeface="Inter"/>
                          <a:cs typeface="Inter"/>
                          <a:sym typeface="Inter"/>
                        </a:rPr>
                        <a:t>. How did Shah Jahan’s focus on architecture demonstrate authority?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G</a:t>
                      </a:r>
                      <a:r>
                        <a:rPr lang="en" sz="1200">
                          <a:solidFill>
                            <a:schemeClr val="dk1"/>
                          </a:solidFill>
                          <a:latin typeface="Inter"/>
                          <a:ea typeface="Inter"/>
                          <a:cs typeface="Inter"/>
                          <a:sym typeface="Inter"/>
                        </a:rPr>
                        <a:t>. How did Aurangzeb’s rejection of tolerance affect internal unity in the Mughal Empire?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H</a:t>
                      </a:r>
                      <a:r>
                        <a:rPr lang="en" sz="1200">
                          <a:solidFill>
                            <a:schemeClr val="dk1"/>
                          </a:solidFill>
                          <a:latin typeface="Inter"/>
                          <a:ea typeface="Inter"/>
                          <a:cs typeface="Inter"/>
                          <a:sym typeface="Inter"/>
                        </a:rPr>
                        <a:t>. How did Aurangzeb’s strict religious policies and heavy taxation contribute to the decline of centralized control? </a:t>
                      </a:r>
                      <a:endParaRPr sz="1200">
                        <a:solidFill>
                          <a:schemeClr val="dk1"/>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1" name="Google Shape;71;p14"/>
          <p:cNvSpPr txBox="1"/>
          <p:nvPr/>
        </p:nvSpPr>
        <p:spPr>
          <a:xfrm>
            <a:off x="1767625" y="851324"/>
            <a:ext cx="5119200" cy="742200"/>
          </a:xfrm>
          <a:prstGeom prst="rect">
            <a:avLst/>
          </a:prstGeom>
          <a:noFill/>
          <a:ln>
            <a:noFill/>
          </a:ln>
        </p:spPr>
        <p:txBody>
          <a:bodyPr anchorCtr="0" anchor="t" bIns="109750" lIns="109750" spcFirstLastPara="1" rIns="109750" wrap="square" tIns="1097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72" name="Google Shape;72;p14"/>
          <p:cNvPicPr preferRelativeResize="0"/>
          <p:nvPr/>
        </p:nvPicPr>
        <p:blipFill rotWithShape="1">
          <a:blip r:embed="rId4">
            <a:alphaModFix/>
          </a:blip>
          <a:srcRect b="0" l="0" r="0" t="0"/>
          <a:stretch/>
        </p:blipFill>
        <p:spPr>
          <a:xfrm>
            <a:off x="653529" y="772761"/>
            <a:ext cx="959153" cy="95915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1: Akbar</a:t>
            </a:r>
            <a:endParaRPr sz="1800">
              <a:solidFill>
                <a:schemeClr val="dk1"/>
              </a:solidFill>
              <a:latin typeface="Plus Jakarta Sans"/>
              <a:ea typeface="Plus Jakarta Sans"/>
              <a:cs typeface="Plus Jakarta Sans"/>
              <a:sym typeface="Plus Jakarta Sans"/>
            </a:endParaRPr>
          </a:p>
        </p:txBody>
      </p:sp>
      <p:sp>
        <p:nvSpPr>
          <p:cNvPr id="78" name="Google Shape;78;p15"/>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80" name="Google Shape;80;p15"/>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82" name="Google Shape;82;p15"/>
          <p:cNvGraphicFramePr/>
          <p:nvPr/>
        </p:nvGraphicFramePr>
        <p:xfrm>
          <a:off x="367177" y="766716"/>
          <a:ext cx="3000000" cy="3000000"/>
        </p:xfrm>
        <a:graphic>
          <a:graphicData uri="http://schemas.openxmlformats.org/drawingml/2006/table">
            <a:tbl>
              <a:tblPr>
                <a:noFill/>
                <a:tableStyleId>{E9EB358F-E19A-4839-9293-3E8E646EACE1}</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Richard Garbe. “Akbar, Emperor of India. A picture of Life and Customs From the Sixteenth Century.” </a:t>
                      </a:r>
                      <a:r>
                        <a:rPr i="1" lang="en" sz="1100">
                          <a:latin typeface="Halant"/>
                          <a:ea typeface="Halant"/>
                          <a:cs typeface="Halant"/>
                          <a:sym typeface="Halant"/>
                        </a:rPr>
                        <a:t>The Monist</a:t>
                      </a:r>
                      <a:r>
                        <a:rPr lang="en" sz="1100">
                          <a:latin typeface="Halant"/>
                          <a:ea typeface="Halant"/>
                          <a:cs typeface="Halant"/>
                          <a:sym typeface="Halant"/>
                        </a:rPr>
                        <a:t> 19, no.2 (1909): 161-201</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Richard Garbe was German professor of Indology, the study of Indian history, literature, philosophy, and culture, in the late nineteenth and early twentieth centuries. Garbe was most known for his scholarship on Indian philosophy. Garbe travelled to India and spent a year studying Sanskrit and Hindu philosophy eventually also writing a monograph on the Mughal leader Akbar the Great.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founder of Islam had given the philanthropical command to exterminate from the face of the earth all followers of other faiths who were not converted to Islam… And, indeed, if the Mohammedans had followed out this precept, how would they have been able to overthrow land upon land and finally even thickly populated India where the so-called unbelievers comprised an overwhelming majority? Therefore in place of complete extermination the more practical arrangement of the poll tax was instituted, and this was to be paid by all unbelievers in order to be a constant reminder to them of the loss of their independence. This humiliating burden which was still executed in thes trictes, most inconsiderate manner, Akbar removed in the year 1565 without regard to the very considerable loss to the state’s treasury. Nine years later followed the removal of the tax upon religious assemblies and pilgrimages, the execution of which had likewise kept the Hindus in constant bitterness towards their Mohammedan rulers…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…Akbar had abolished a custom so disgusting that we can hardly comprehend that it ever could have legally existed. .. When a tax-collector gathered the taxes of the Hindus and the payment had been made, the Hindu was required “without the slightest sign of fear of defilement” to open his mouth in order so that the tax collector might spit in it if he wished to do so. This was much more than a disgusting humiliation. When the tax-collector availed himself of this privilege the Hindu lost thereby his greatest possession, his caste, and was shut out from any intercourse with his equals… That man of Akbar’s nobility of character should remove such an atrocious… decree… for the Hindus it was an enormous beneficence…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 Akbar’s efforts for the ethical uplift of his subjects are noteworthy. Drunkenness and debauchery were punished and he sought to restrain prostitution by confining dancing girls and abandoned women in one quarter set apart for them outside of his resilience which received the name… “Devil’s CIty.”</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existing corruption in the finance and customs department was abolished by means of a complicated and punctilious system of supervision (the bureaus of receipts and expenditures were kept entirely separated from each other in the treasury department,) and Akbar himself carefully examined the accounts handed in each month from every district, just as he gave his personal attention with tireless industry and painstaking care to every detail… of the administration of government…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It is easily understood that many of the higher tax officials did not grasp the sudden break of a new day but continued to oppress and impoverish the peasants in the traditional way, but the system established by Akbar succeeded admirably and soon brought all such transgressions to light… Todar Mal [Hindu head of the finance department] held a firm rein, and by throwing hundreds of these faithless officers into prison and by making ample use of bastinado and torture, spread abroad such a wholesome terror thtat Akbar’s reforms were soon victorious.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sp>
        <p:nvSpPr>
          <p:cNvPr id="87" name="Google Shape;87;p1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2: Aurangzeb</a:t>
            </a:r>
            <a:endParaRPr sz="1800">
              <a:solidFill>
                <a:schemeClr val="dk1"/>
              </a:solidFill>
              <a:latin typeface="Plus Jakarta Sans"/>
              <a:ea typeface="Plus Jakarta Sans"/>
              <a:cs typeface="Plus Jakarta Sans"/>
              <a:sym typeface="Plus Jakarta Sans"/>
            </a:endParaRPr>
          </a:p>
        </p:txBody>
      </p:sp>
      <p:sp>
        <p:nvSpPr>
          <p:cNvPr id="88" name="Google Shape;88;p1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89" name="Google Shape;89;p16"/>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90" name="Google Shape;90;p1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91" name="Google Shape;91;p16"/>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92" name="Google Shape;92;p16"/>
          <p:cNvGraphicFramePr/>
          <p:nvPr/>
        </p:nvGraphicFramePr>
        <p:xfrm>
          <a:off x="367177" y="766716"/>
          <a:ext cx="3000000" cy="3000000"/>
        </p:xfrm>
        <a:graphic>
          <a:graphicData uri="http://schemas.openxmlformats.org/drawingml/2006/table">
            <a:tbl>
              <a:tblPr>
                <a:noFill/>
                <a:tableStyleId>{E9EB358F-E19A-4839-9293-3E8E646EACE1}</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Audrey Truschke. Aurangzeb: The Life and Legacy of India’s Most Controversial King. Stanford University Press, 2017: 66-77. </a:t>
                      </a:r>
                      <a:endParaRPr sz="1100">
                        <a:latin typeface="Halant"/>
                        <a:ea typeface="Halant"/>
                        <a:cs typeface="Halant"/>
                        <a:sym typeface="Halant"/>
                      </a:endParaRPr>
                    </a:p>
                    <a:p>
                      <a:pPr indent="0" lvl="0" marL="0" rtl="0" algn="l">
                        <a:spcBef>
                          <a:spcPts val="0"/>
                        </a:spcBef>
                        <a:spcAft>
                          <a:spcPts val="0"/>
                        </a:spcAft>
                        <a:buNone/>
                      </a:pPr>
                      <a:r>
                        <a:t/>
                      </a:r>
                      <a:endParaRPr sz="11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Dr. Audrey Truschke is a historian of South Asia and is a professor at Rutgers University. He has written extensively on medieval South Asia, much of her work is focused on the Mughal Empire. She was awarded the John F. Richards PRice in South Asian History by the American Historical Association.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Like every other Mughal ruler, Aurangzeb was born a Muslim and practiced his inherited religion throughout his life… based on actions, it appears that Aurangzeb was more pious than his imperial predecessors. He prayed with greater regularity than his forefathers, and he abstained from drink and opium, indulgences that had killed several male members of the Mughal family.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Dating back to Akbar’s reign, the ulama [islamic scholars] were a key component in the balance of Mughal power. Akbar ridiculed the more uptight members of this community and exiled certain vocal individuals. Like Akbar, Aurangzeb was not above displacing problematic members of the ulama… but when possible, Aurangzeb took softer approach of placating the ulama, especially by providing them with income.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ulama also served as public censors under Aurangzeb and collectors of the jizya tax. Beginning in 1679 Aurangzeb levied the jizya on most non-Muslims in the empire in lieu of military service… The jizya tax had been abated for one hundred years in the  Mughal kingdom, and Aurangzeb revived it…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Many of Aurangzeb's nobles, including prominent Muslims and royal family members such as Jahanara, Aurangzeb's eldest sister, lampooned the jizya as a poor administrative decision. The tax also upset many Hindus. A scathing letter to Aurangzeb, perhaps penned by Shivaji or Rana Raj Singh… disparaged the jizya on the grounds that it went against the notion of </a:t>
                      </a:r>
                      <a:r>
                        <a:rPr i="1" lang="en" sz="1100">
                          <a:solidFill>
                            <a:schemeClr val="dk1"/>
                          </a:solidFill>
                          <a:highlight>
                            <a:srgbClr val="FFFFFF"/>
                          </a:highlight>
                          <a:latin typeface="Inter"/>
                          <a:ea typeface="Inter"/>
                          <a:cs typeface="Inter"/>
                          <a:sym typeface="Inter"/>
                        </a:rPr>
                        <a:t>sulh-i kull</a:t>
                      </a:r>
                      <a:r>
                        <a:rPr lang="en" sz="1100">
                          <a:solidFill>
                            <a:schemeClr val="dk1"/>
                          </a:solidFill>
                          <a:highlight>
                            <a:srgbClr val="FFFFFF"/>
                          </a:highlight>
                          <a:latin typeface="Inter"/>
                          <a:ea typeface="Inter"/>
                          <a:cs typeface="Inter"/>
                          <a:sym typeface="Inter"/>
                        </a:rPr>
                        <a:t> (peace for all), which had been a bedrock of Mughal policy since Akbar’s time.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In practice, reinstating the jizya did not give Aurangzeb increased control over the powerful ulama. Numerous contemporaries railed against the abuses in the jizya’s collection, to the extent that a huge percentage of jizya money never found its way past the pockets of greedy tax collectors. Aurangzeb was impotent to halt such theft…</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…He considered himself responsible for ensuring not only the physical but also the moral well being of those living under his regime. Accordingly, he strove to encourage and even coerce those living within his kingdom to lead, in his estimation, ethical lives.</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…Notably, Aurangzeb regulated the activities of Hindus and Muslims alike. In many cases he prescribed similar behaviors for his subjects regardless of religion…</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Bans and restrictions numbered among the most common types of policies that Aurangzeb used to promote morality among those living in Mughal India. At different points in his reign Aurangzeb tried to limit or bar the following vices: alcohol, opium, prostitution, gambling, inflammatory theological writings, and public celebrations of religious festivals. Censors (</a:t>
                      </a:r>
                      <a:r>
                        <a:rPr i="1" lang="en" sz="1100">
                          <a:solidFill>
                            <a:schemeClr val="dk1"/>
                          </a:solidFill>
                          <a:highlight>
                            <a:srgbClr val="FFFFFF"/>
                          </a:highlight>
                          <a:latin typeface="Inter"/>
                          <a:ea typeface="Inter"/>
                          <a:cs typeface="Inter"/>
                          <a:sym typeface="Inter"/>
                        </a:rPr>
                        <a:t>muhtasibs</a:t>
                      </a:r>
                      <a:r>
                        <a:rPr lang="en" sz="1100">
                          <a:solidFill>
                            <a:schemeClr val="dk1"/>
                          </a:solidFill>
                          <a:highlight>
                            <a:srgbClr val="FFFFFF"/>
                          </a:highlight>
                          <a:latin typeface="Inter"/>
                          <a:ea typeface="Inter"/>
                          <a:cs typeface="Inter"/>
                          <a:sym typeface="Inter"/>
                        </a:rPr>
                        <a:t>) were charged with enforcing moral codes, and each city had its own drawn from the ranks of the ulama.</a:t>
                      </a:r>
                      <a:endParaRPr sz="1100">
                        <a:solidFill>
                          <a:schemeClr val="dk1"/>
                        </a:solidFill>
                        <a:highlight>
                          <a:srgbClr val="FFFFFF"/>
                        </a:highlight>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6" name="Shape 96"/>
        <p:cNvGrpSpPr/>
        <p:nvPr/>
      </p:nvGrpSpPr>
      <p:grpSpPr>
        <a:xfrm>
          <a:off x="0" y="0"/>
          <a:ext cx="0" cy="0"/>
          <a:chOff x="0" y="0"/>
          <a:chExt cx="0" cy="0"/>
        </a:xfrm>
      </p:grpSpPr>
      <p:sp>
        <p:nvSpPr>
          <p:cNvPr id="97" name="Google Shape;97;p1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Reading Questions</a:t>
            </a:r>
            <a:endParaRPr sz="1800">
              <a:solidFill>
                <a:schemeClr val="dk1"/>
              </a:solidFill>
              <a:latin typeface="Plus Jakarta Sans"/>
              <a:ea typeface="Plus Jakarta Sans"/>
              <a:cs typeface="Plus Jakarta Sans"/>
              <a:sym typeface="Plus Jakarta Sans"/>
            </a:endParaRPr>
          </a:p>
        </p:txBody>
      </p:sp>
      <p:sp>
        <p:nvSpPr>
          <p:cNvPr id="98" name="Google Shape;98;p1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99" name="Google Shape;99;p17"/>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00" name="Google Shape;100;p1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01" name="Google Shape;101;p17"/>
          <p:cNvPicPr preferRelativeResize="0"/>
          <p:nvPr/>
        </p:nvPicPr>
        <p:blipFill>
          <a:blip r:embed="rId4">
            <a:alphaModFix/>
          </a:blip>
          <a:stretch>
            <a:fillRect/>
          </a:stretch>
        </p:blipFill>
        <p:spPr>
          <a:xfrm>
            <a:off x="203550" y="147760"/>
            <a:ext cx="980459" cy="406567"/>
          </a:xfrm>
          <a:prstGeom prst="rect">
            <a:avLst/>
          </a:prstGeom>
          <a:noFill/>
          <a:ln>
            <a:noFill/>
          </a:ln>
        </p:spPr>
      </p:pic>
      <p:sp>
        <p:nvSpPr>
          <p:cNvPr id="102" name="Google Shape;102;p17"/>
          <p:cNvSpPr txBox="1"/>
          <p:nvPr/>
        </p:nvSpPr>
        <p:spPr>
          <a:xfrm>
            <a:off x="405000" y="899228"/>
            <a:ext cx="6074700" cy="503700"/>
          </a:xfrm>
          <a:prstGeom prst="rect">
            <a:avLst/>
          </a:prstGeom>
          <a:noFill/>
          <a:ln>
            <a:noFill/>
          </a:ln>
        </p:spPr>
        <p:txBody>
          <a:bodyPr anchorCtr="0" anchor="t" bIns="81750" lIns="81750" spcFirstLastPara="1" rIns="81750" wrap="square" tIns="81750">
            <a:spAutoFit/>
          </a:bodyPr>
          <a:lstStyle/>
          <a:p>
            <a:pPr indent="0" lvl="0" marL="0" rtl="0" algn="l">
              <a:spcBef>
                <a:spcPts val="0"/>
              </a:spcBef>
              <a:spcAft>
                <a:spcPts val="0"/>
              </a:spcAft>
              <a:buNone/>
            </a:pPr>
            <a:r>
              <a:t/>
            </a:r>
            <a:endParaRPr b="1" sz="1100">
              <a:latin typeface="Halant"/>
              <a:ea typeface="Halant"/>
              <a:cs typeface="Halant"/>
              <a:sym typeface="Halant"/>
            </a:endParaRPr>
          </a:p>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100">
                <a:solidFill>
                  <a:srgbClr val="000000"/>
                </a:solidFill>
                <a:latin typeface="Halant"/>
                <a:ea typeface="Halant"/>
                <a:cs typeface="Halant"/>
                <a:sym typeface="Halant"/>
              </a:rPr>
              <a:t>After completing the readings, answer the following questions.</a:t>
            </a:r>
            <a:endParaRPr sz="1100">
              <a:solidFill>
                <a:srgbClr val="000000"/>
              </a:solidFill>
              <a:latin typeface="Halant"/>
              <a:ea typeface="Halant"/>
              <a:cs typeface="Halant"/>
              <a:sym typeface="Halant"/>
            </a:endParaRPr>
          </a:p>
        </p:txBody>
      </p:sp>
      <p:graphicFrame>
        <p:nvGraphicFramePr>
          <p:cNvPr id="103" name="Google Shape;103;p17"/>
          <p:cNvGraphicFramePr/>
          <p:nvPr/>
        </p:nvGraphicFramePr>
        <p:xfrm>
          <a:off x="403432" y="1408403"/>
          <a:ext cx="3000000" cy="3000000"/>
        </p:xfrm>
        <a:graphic>
          <a:graphicData uri="http://schemas.openxmlformats.org/drawingml/2006/table">
            <a:tbl>
              <a:tblPr>
                <a:noFill/>
                <a:tableStyleId>{2122EECB-F305-40F6-A7E8-63BE8EB275FF}</a:tableStyleId>
              </a:tblPr>
              <a:tblGrid>
                <a:gridCol w="3262250"/>
                <a:gridCol w="3262250"/>
              </a:tblGrid>
              <a:tr h="415850">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What specific policies did Akbar introduce to reduce religious tension and promote tolerance?</a:t>
                      </a:r>
                      <a:endParaRPr sz="1100">
                        <a:latin typeface="Inter"/>
                        <a:ea typeface="Inter"/>
                        <a:cs typeface="Inter"/>
                        <a:sym typeface="Inter"/>
                      </a:endParaRPr>
                    </a:p>
                  </a:txBody>
                  <a:tcPr marT="83300" marB="83300" marR="81000" marL="8100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How did Akbar attempt to improve the administration of his empire? Provide at least one specific example of reform.</a:t>
                      </a:r>
                      <a:endParaRPr sz="1100">
                        <a:latin typeface="Inter"/>
                        <a:ea typeface="Inter"/>
                        <a:cs typeface="Inter"/>
                        <a:sym typeface="Inter"/>
                      </a:endParaRPr>
                    </a:p>
                  </a:txBody>
                  <a:tcPr marT="83300" marB="83300" marR="81000" marL="81000" anchor="ctr">
                    <a:solidFill>
                      <a:srgbClr val="D9D9D9"/>
                    </a:solidFill>
                  </a:tcPr>
                </a:tc>
              </a:tr>
              <a:tr h="1039425">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83300" marB="83300" marR="81000" marL="81000" anchor="ctr">
                    <a:lnB cap="flat" cmpd="sng" w="9525">
                      <a:solidFill>
                        <a:srgbClr val="9E9E9E"/>
                      </a:solidFill>
                      <a:prstDash val="solid"/>
                      <a:round/>
                      <a:headEnd len="sm" w="sm" type="none"/>
                      <a:tailEnd len="sm" w="sm" type="none"/>
                    </a:lnB>
                  </a:tcPr>
                </a:tc>
              </a:tr>
              <a:tr h="427650">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chemeClr val="dk1"/>
                          </a:solidFill>
                          <a:latin typeface="Inter"/>
                          <a:ea typeface="Inter"/>
                          <a:cs typeface="Inter"/>
                          <a:sym typeface="Inter"/>
                        </a:rPr>
                        <a:t> According to the source, how did Akbar address corruption and abuse of power by tax officials?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latin typeface="Inter"/>
                          <a:ea typeface="Inter"/>
                          <a:cs typeface="Inter"/>
                          <a:sym typeface="Inter"/>
                        </a:rPr>
                        <a:t>4. What does Akbar’s decision to end humiliating practices toward Hindus (like the spitting custom) reveal about his leadership style and goals?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152000">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7650">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How did Aurangzeb demonstrate his religious devotion, and how did that influence his policies?</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What role did the ulama play in Aurangzeb’s administration, and how did he try to control or support them?</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152000">
                <a:tc>
                  <a:txBody>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06500">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What criticisms or challenges did Aurangzeb face because of the jizya tax?</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How did Aurangzeb try to enforce morality across his empire, and what methods did he use to do this?</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152000">
                <a:tc>
                  <a:txBody>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04" name="Google Shape;104;p17"/>
          <p:cNvSpPr txBox="1"/>
          <p:nvPr/>
        </p:nvSpPr>
        <p:spPr>
          <a:xfrm>
            <a:off x="101400" y="800750"/>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8"/>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10" name="Google Shape;110;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1" name="Google Shape;111;p18"/>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12" name="Google Shape;112;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3" name="Google Shape;113;p18"/>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14" name="Google Shape;114;p18"/>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sp>
        <p:nvSpPr>
          <p:cNvPr id="115" name="Google Shape;115;p18"/>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t/>
            </a:r>
            <a:endParaRPr sz="1700">
              <a:latin typeface="Inter"/>
              <a:ea typeface="Inter"/>
              <a:cs typeface="Inter"/>
              <a:sym typeface="Inter"/>
            </a:endParaRPr>
          </a:p>
        </p:txBody>
      </p:sp>
      <p:graphicFrame>
        <p:nvGraphicFramePr>
          <p:cNvPr id="116" name="Google Shape;116;p18"/>
          <p:cNvGraphicFramePr/>
          <p:nvPr/>
        </p:nvGraphicFramePr>
        <p:xfrm>
          <a:off x="474188" y="3732300"/>
          <a:ext cx="3000000" cy="3000000"/>
        </p:xfrm>
        <a:graphic>
          <a:graphicData uri="http://schemas.openxmlformats.org/drawingml/2006/table">
            <a:tbl>
              <a:tblPr>
                <a:noFill/>
                <a:tableStyleId>{2122EECB-F305-40F6-A7E8-63BE8EB275FF}</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17" name="Google Shape;117;p18"/>
          <p:cNvGraphicFramePr/>
          <p:nvPr/>
        </p:nvGraphicFramePr>
        <p:xfrm>
          <a:off x="474188" y="6180250"/>
          <a:ext cx="3000000" cy="3000000"/>
        </p:xfrm>
        <a:graphic>
          <a:graphicData uri="http://schemas.openxmlformats.org/drawingml/2006/table">
            <a:tbl>
              <a:tblPr>
                <a:noFill/>
                <a:tableStyleId>{2122EECB-F305-40F6-A7E8-63BE8EB275FF}</a:tableStyleId>
              </a:tblPr>
              <a:tblGrid>
                <a:gridCol w="2427325"/>
                <a:gridCol w="1521400"/>
                <a:gridCol w="2418100"/>
              </a:tblGrid>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18" name="Google Shape;118;p18"/>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19" name="Google Shape;119;p18"/>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20" name="Google Shape;120;p18"/>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21" name="Google Shape;121;p18"/>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22" name="Google Shape;122;p18"/>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First, write two topics to be compared  below. Then identify three ways that these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123" name="Google Shape;123;p18"/>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